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39"/>
  </p:notesMasterIdLst>
  <p:sldIdLst>
    <p:sldId id="260" r:id="rId2"/>
    <p:sldId id="256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0" r:id="rId15"/>
    <p:sldId id="273" r:id="rId16"/>
    <p:sldId id="292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3" r:id="rId35"/>
    <p:sldId id="290" r:id="rId36"/>
    <p:sldId id="291" r:id="rId37"/>
    <p:sldId id="25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62"/>
    <p:restoredTop sz="50068"/>
  </p:normalViewPr>
  <p:slideViewPr>
    <p:cSldViewPr snapToGrid="0" snapToObjects="1">
      <p:cViewPr varScale="1">
        <p:scale>
          <a:sx n="42" d="100"/>
          <a:sy n="42" d="100"/>
        </p:scale>
        <p:origin x="175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94F06-F341-0D43-9A7A-E252ACA98CBC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171FF-96A1-7D4A-AA25-C4377DE34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4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63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Distributed tracing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68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1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Sounds great, right? You can pick the correct language perfectly fit for the given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12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get moved across teams, they will need to learn a new language, or program the new language as if it was the old language. There are a lot of different standards, best practices, base libraries and such to get up to speed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Re-engineering lots of common patterns, lots of burnt fingers, best practices, lessons learned,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need to redo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know corner cases and differing functionality between systems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get quite expensive: keeping resources for each language, re-writing the same code, knowing how to deploy, run, diagnose, scale, maintain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8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Stick to a single tech stack unless there is a overwhelming reason not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43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Distributed systems, calls over network. Network is much less reliable than calls in memory, and they will fail. Systems will break, and they will fail. Calls may fail during deploys</a:t>
            </a:r>
          </a:p>
          <a:p>
            <a:pPr lvl="1"/>
            <a:r>
              <a:rPr lang="en-US" dirty="0"/>
              <a:t>Not architecting for resiliently will cause the system to be extremely fragile, failing often. You can keep fixing the “bugs”, but unless you change architecture, it will not help stability</a:t>
            </a:r>
          </a:p>
          <a:p>
            <a:pPr lvl="1"/>
            <a:r>
              <a:rPr lang="en-US" dirty="0"/>
              <a:t>Cascading 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Errors happen.  </a:t>
            </a:r>
          </a:p>
          <a:p>
            <a:r>
              <a:rPr lang="en-US" dirty="0"/>
              <a:t>As amount of microservices increases, failures can increase exponentially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1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graceful service degradation: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Logging services or metrics stop responding, should we break the entire app?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return cached, or stale, or generic information to the user instead of failing?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not load a single component on the page instead of Erroring out the entire page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health checks, stop sending data to unhealthy instances</a:t>
            </a:r>
          </a:p>
          <a:p>
            <a:endParaRPr lang="en-US" dirty="0"/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Retry commands for transient errors (with exponential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prevent flooding the service if it goes offline and suddenly comes back online)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Idempotency is important for transactions that cannot be run multiple times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bulkhead stop sending to a failed service for a period of time if all requests are failing (limits failure)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 breakers instead of timeouts: protect resources to help them recover: stop flowing traffic if an error occurs multiple times in a short period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98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queues to process asynchronous jobs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Load-levelling, services will not get overloaded when there are spikes or they get really busy. Transactions will queue and eventually catch up.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90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include any change to the data contract both inputs and expected outputs</a:t>
            </a:r>
          </a:p>
          <a:p>
            <a:r>
              <a:rPr lang="en-US" dirty="0"/>
              <a:t>  could be field name change, adding a new required field, changing a string to an array,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Remember, your contracts change.</a:t>
            </a:r>
          </a:p>
          <a:p>
            <a:endParaRPr lang="en-US" dirty="0"/>
          </a:p>
          <a:p>
            <a:r>
              <a:rPr lang="en-US" dirty="0"/>
              <a:t>You may make changes to your code, and things look right on your side, but a consumer may break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6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is doing it</a:t>
            </a:r>
          </a:p>
          <a:p>
            <a:r>
              <a:rPr lang="en-US" dirty="0"/>
              <a:t>Seems 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77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possible, attempt to make your </a:t>
            </a:r>
            <a:r>
              <a:rPr lang="en-US" dirty="0" err="1"/>
              <a:t>api</a:t>
            </a:r>
            <a:r>
              <a:rPr lang="en-US" dirty="0"/>
              <a:t> backwards compatible</a:t>
            </a:r>
          </a:p>
          <a:p>
            <a:endParaRPr lang="en-US" dirty="0"/>
          </a:p>
          <a:p>
            <a:r>
              <a:rPr lang="en-US" dirty="0"/>
              <a:t>You can version endpoints, either in </a:t>
            </a:r>
            <a:r>
              <a:rPr lang="en-US" dirty="0" err="1"/>
              <a:t>url</a:t>
            </a:r>
            <a:r>
              <a:rPr lang="en-US" dirty="0"/>
              <a:t> or http header</a:t>
            </a:r>
          </a:p>
          <a:p>
            <a:endParaRPr lang="en-US" dirty="0"/>
          </a:p>
          <a:p>
            <a:r>
              <a:rPr lang="en-US" dirty="0"/>
              <a:t>Hide changes from consumers by handling it in the </a:t>
            </a:r>
            <a:r>
              <a:rPr lang="en-US" dirty="0" err="1"/>
              <a:t>api</a:t>
            </a:r>
            <a:r>
              <a:rPr lang="en-US" dirty="0"/>
              <a:t> gateway. </a:t>
            </a:r>
            <a:r>
              <a:rPr lang="en-US" dirty="0" err="1"/>
              <a:t>Api</a:t>
            </a:r>
            <a:r>
              <a:rPr lang="en-US" dirty="0"/>
              <a:t> gateway sits in front of your service and performs cross cutting concerns, load balancing, etc. but can also transform requests and responses between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56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cross-service calls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 synchronous calls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event bus for cross-service work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Event-driven architecture, stateless design</a:t>
            </a:r>
          </a:p>
          <a:p>
            <a:endParaRPr lang="en-US" dirty="0"/>
          </a:p>
          <a:p>
            <a:r>
              <a:rPr lang="en-US" dirty="0"/>
              <a:t>This is a linked in architecture before they moved to a event bus architecture with </a:t>
            </a:r>
            <a:r>
              <a:rPr lang="en-US" dirty="0" err="1"/>
              <a:t>kafka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8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security/authorization, logging, data transformations,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discovery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balancing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Retries, circuit breaker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caching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Tracing/correlation/logging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 limiting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57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tied together now: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Changing schema a  real problem: Change a field name, remove a field, add a field, break other application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coordinate all changes with all groups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not even know who is using the data, much less which data in the database they are using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not find out something is broke until deployment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with event bus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9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 a distributed monolith, disadvantages of both microservices and a monolith application 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if we follow that course of logic, then what would a distributed monolith be? Well, it would be a set of physically distributed services that are intertwined. Sound familiar? I hope for your benefit, it isn’t too familiar.”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complex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 independently deploy services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encapsulation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Worst of both words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change to one microservices requires changes to others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 are very chatty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services need to be deployed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0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driven design: bounded context: only knows about its one data and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6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3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Adds overhead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design, interoperability of services,  management, system resources, deployment, support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Adds complexity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become fragile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can become "fragile" if done incorrectly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8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than a 2 pizza team? May not be needed</a:t>
            </a:r>
          </a:p>
          <a:p>
            <a:endParaRPr lang="en-US" dirty="0"/>
          </a:p>
          <a:p>
            <a:r>
              <a:rPr lang="en-US" dirty="0"/>
              <a:t>If you are releasing once a month or less and do not plan on increasing that? You may not achieve many benefits. Velocity is a major  advantages of </a:t>
            </a:r>
            <a:r>
              <a:rPr lang="en-US" dirty="0" err="1"/>
              <a:t>microserices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Low code churn. Things just work and users are not asking for additional features</a:t>
            </a:r>
          </a:p>
          <a:p>
            <a:endParaRPr lang="en-US" dirty="0"/>
          </a:p>
          <a:p>
            <a:r>
              <a:rPr lang="en-US" dirty="0"/>
              <a:t>Distributed computing requires a bit of a culture shift. Your clients may now be other developers vs the end user. </a:t>
            </a:r>
          </a:p>
          <a:p>
            <a:r>
              <a:rPr lang="en-US" dirty="0"/>
              <a:t>You may not own the entire stack anymore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5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change you make to a response or request may get passed through other services and break a service you didn’t even know used it</a:t>
            </a:r>
          </a:p>
          <a:p>
            <a:endParaRPr lang="en-US" dirty="0"/>
          </a:p>
          <a:p>
            <a:r>
              <a:rPr lang="en-US" dirty="0"/>
              <a:t>Adding a new field, returning an array instead of string for instance, can break other services or applications that rely on your service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9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building for others. Don’t break their applications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Contract-based testing runs your application and checks that it works for a given know set of parameters, it returns a known set of outputs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 tests: when possible, ensure system works together; beyond a certain point, this can become untenable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be automated, enforced.  Unit tests that do not prevent check-ins when they break are useless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proper tests, likely have a very fragile system, small changes that are seemingly inconsequential can break other parts of the system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unforsceen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contact-based testing, ensures consistency across system boundaries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31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71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66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Wading through several different systems trying to determine which services were called when the error occurred, </a:t>
            </a:r>
          </a:p>
          <a:p>
            <a:endParaRPr lang="en-US" dirty="0"/>
          </a:p>
          <a:p>
            <a:r>
              <a:rPr lang="en-US" dirty="0"/>
              <a:t>Logging: reports errors and information about requests</a:t>
            </a:r>
          </a:p>
          <a:p>
            <a:endParaRPr lang="en-US" dirty="0"/>
          </a:p>
          <a:p>
            <a:r>
              <a:rPr lang="en-US" dirty="0"/>
              <a:t>Distributed tracing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68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4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6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9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8673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6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24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37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75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74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5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9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8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5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7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3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90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55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0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4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A85A-013B-48A5-9BA1-4DCD1C10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 Guaranteed Ways to Fail with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309D3-43AC-45A3-B7E1-8FB9C14D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Mike Acord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 Pill Consulting, LLC</a:t>
            </a:r>
          </a:p>
          <a:p>
            <a:pPr marL="0" indent="0">
              <a:buNone/>
            </a:pPr>
            <a:r>
              <a:rPr lang="en-US" dirty="0"/>
              <a:t>mike@redpillconsulting.io</a:t>
            </a:r>
          </a:p>
          <a:p>
            <a:pPr marL="0" indent="0">
              <a:buNone/>
            </a:pPr>
            <a:r>
              <a:rPr lang="en-US" dirty="0"/>
              <a:t>https://www.linkedin.com/in/michaelacord/</a:t>
            </a:r>
          </a:p>
        </p:txBody>
      </p:sp>
      <p:pic>
        <p:nvPicPr>
          <p:cNvPr id="5122" name="Picture 2" descr="fail fathers day GIF by America's Funniest Home Videos">
            <a:extLst>
              <a:ext uri="{FF2B5EF4-FFF2-40B4-BE49-F238E27FC236}">
                <a16:creationId xmlns:a16="http://schemas.microsoft.com/office/drawing/2014/main" id="{8C85B4DD-CCD2-4DAE-9E0E-94B4A29E11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52" y="2194560"/>
            <a:ext cx="3089642" cy="27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956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1ABE-A29E-47F6-AB88-7316FB55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Testing is for losers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C773B-2C1F-4006-86B2-FD6E062C71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Small changes cause cascading failures</a:t>
            </a:r>
          </a:p>
          <a:p>
            <a:r>
              <a:rPr lang="en-US" dirty="0"/>
              <a:t>Others now depend on your service</a:t>
            </a:r>
          </a:p>
        </p:txBody>
      </p:sp>
    </p:spTree>
    <p:extLst>
      <p:ext uri="{BB962C8B-B14F-4D97-AF65-F5344CB8AC3E}">
        <p14:creationId xmlns:p14="http://schemas.microsoft.com/office/powerpoint/2010/main" val="384260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C561A-EFC0-44DC-85C2-9372F24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8E7419-DD00-4757-BC45-FAF9E9D0ECD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39C8A0-5850-4E49-930B-B73570CB9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This is fine">
            <a:extLst>
              <a:ext uri="{FF2B5EF4-FFF2-40B4-BE49-F238E27FC236}">
                <a16:creationId xmlns:a16="http://schemas.microsoft.com/office/drawing/2014/main" id="{2323A555-DB83-4589-B38B-353565B9EF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04" y="381193"/>
            <a:ext cx="9925252" cy="4825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99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0078F3-0720-4FBF-8DE3-1EADBD76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187571-B893-4C66-9907-F2D969D913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contract-based testing</a:t>
            </a:r>
          </a:p>
          <a:p>
            <a:r>
              <a:rPr lang="en-US" dirty="0"/>
              <a:t>Integration tests when possible</a:t>
            </a:r>
          </a:p>
          <a:p>
            <a:r>
              <a:rPr lang="en-US" dirty="0"/>
              <a:t>Unit tests should be enforced in deployment pipeline</a:t>
            </a:r>
          </a:p>
        </p:txBody>
      </p:sp>
    </p:spTree>
    <p:extLst>
      <p:ext uri="{BB962C8B-B14F-4D97-AF65-F5344CB8AC3E}">
        <p14:creationId xmlns:p14="http://schemas.microsoft.com/office/powerpoint/2010/main" val="279524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D56E7B-08CD-4D0B-9F0C-E924FB7B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production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B696E6-D854-4C95-BD16-E601083B97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Implement red-green deployments</a:t>
            </a:r>
          </a:p>
          <a:p>
            <a:r>
              <a:rPr lang="en-US" dirty="0"/>
              <a:t>Use feature flags</a:t>
            </a:r>
          </a:p>
          <a:p>
            <a:r>
              <a:rPr lang="en-US" dirty="0"/>
              <a:t>Enable easy rollback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B93CC-68CB-44C3-890E-A1838931E3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:\Users\acord\AppData\Local\Microsoft\Windows\INetCache\Content.MSO\D2A09F00.tmp">
            <a:extLst>
              <a:ext uri="{FF2B5EF4-FFF2-40B4-BE49-F238E27FC236}">
                <a16:creationId xmlns:a16="http://schemas.microsoft.com/office/drawing/2014/main" id="{74B286A4-64BA-4E00-ACFE-473B345841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26" y="1574957"/>
            <a:ext cx="3663142" cy="4597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22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DE7D-A7FB-4095-9445-3C812283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We don’t need </a:t>
            </a:r>
            <a:r>
              <a:rPr lang="en-US" dirty="0" err="1"/>
              <a:t>devops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ED7B0-BAAF-4EE5-8173-68970A1560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Image result for devops">
            <a:extLst>
              <a:ext uri="{FF2B5EF4-FFF2-40B4-BE49-F238E27FC236}">
                <a16:creationId xmlns:a16="http://schemas.microsoft.com/office/drawing/2014/main" id="{64414630-2323-4564-8826-9994B3554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89" y="1993392"/>
            <a:ext cx="4347421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cross out circle">
            <a:extLst>
              <a:ext uri="{FF2B5EF4-FFF2-40B4-BE49-F238E27FC236}">
                <a16:creationId xmlns:a16="http://schemas.microsoft.com/office/drawing/2014/main" id="{B769CB09-BFFF-449A-94F4-4788788ED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961" y="1606196"/>
            <a:ext cx="4722076" cy="472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165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1538-3140-4C4D-8137-E597CA38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and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2796-DF88-44C3-9610-96A1DE71EE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Difficult finding where errors occur</a:t>
            </a:r>
          </a:p>
          <a:p>
            <a:r>
              <a:rPr lang="en-US" dirty="0"/>
              <a:t>Where is the slow response time occurring?</a:t>
            </a:r>
          </a:p>
          <a:p>
            <a:r>
              <a:rPr lang="en-US" dirty="0"/>
              <a:t>what services were called when the failure occurred?</a:t>
            </a:r>
          </a:p>
          <a:p>
            <a:endParaRPr lang="en-US" dirty="0"/>
          </a:p>
          <a:p>
            <a:r>
              <a:rPr lang="en-US" dirty="0"/>
              <a:t>Use Centralized logging and distributed tracing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1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F20F-6219-4645-B191-7E450D48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BC385-5DF4-4C92-AB66-58D0CB77B1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 descr="Image result for distributed tracing">
            <a:extLst>
              <a:ext uri="{FF2B5EF4-FFF2-40B4-BE49-F238E27FC236}">
                <a16:creationId xmlns:a16="http://schemas.microsoft.com/office/drawing/2014/main" id="{F5C9BA3D-1CA0-4291-83D3-051E973E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60" y="619630"/>
            <a:ext cx="7772400" cy="499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7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6F86-79AA-4C85-BD6B-408C095B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561E-7AA6-48DB-9C9F-0C11BAEA35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Deploying a new environment can be very complex</a:t>
            </a:r>
          </a:p>
          <a:p>
            <a:r>
              <a:rPr lang="en-US" dirty="0"/>
              <a:t>Manual deploys are error-prone, time consuming and painful</a:t>
            </a:r>
          </a:p>
        </p:txBody>
      </p:sp>
    </p:spTree>
    <p:extLst>
      <p:ext uri="{BB962C8B-B14F-4D97-AF65-F5344CB8AC3E}">
        <p14:creationId xmlns:p14="http://schemas.microsoft.com/office/powerpoint/2010/main" val="652305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FA81B-C65B-4EBE-94F9-CBA7CE9F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E880-6AB3-40BF-A58F-9B82D3BC30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"Google’s site reliability team has found that roughly 70% of the outages are caused by changes in a live system." -   </a:t>
            </a:r>
            <a:r>
              <a:rPr lang="en-US" u="sng" dirty="0"/>
              <a:t>https://medium.com/@justinamiller_1857/building-reliable-microservices-62db20dec674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Image result for web.config transforms multiple environments production test qa development">
            <a:extLst>
              <a:ext uri="{FF2B5EF4-FFF2-40B4-BE49-F238E27FC236}">
                <a16:creationId xmlns:a16="http://schemas.microsoft.com/office/drawing/2014/main" id="{9D7616B4-5DD1-4DF6-AF4C-8AEA8C519FF5}"/>
              </a:ext>
            </a:extLst>
          </p:cNvPr>
          <p:cNvPicPr>
            <a:picLocks noGrp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483" y="2099972"/>
            <a:ext cx="5029200" cy="1495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79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275F-C814-4C94-A5ED-65744582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Polyglot all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AA25D-C387-45D9-A0D5-D208134F9D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Choose appropriate technology </a:t>
            </a:r>
            <a:br>
              <a:rPr lang="en-US" dirty="0"/>
            </a:br>
            <a:r>
              <a:rPr lang="en-US" dirty="0"/>
              <a:t>for the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D6183-3A31-4BBE-A8F4-A4A73D130E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Multi-architectural pattern and polyglot microservices means you can mix and match languages and technologies to the needs of each microservice and still have them talking to each other.">
            <a:extLst>
              <a:ext uri="{FF2B5EF4-FFF2-40B4-BE49-F238E27FC236}">
                <a16:creationId xmlns:a16="http://schemas.microsoft.com/office/drawing/2014/main" id="{3A68DC9C-73E7-44A3-A181-E5CA8F257B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1539185"/>
            <a:ext cx="5943600" cy="383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682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4EE365-319F-4C33-9D29-FD48CDB1D8E7}"/>
              </a:ext>
            </a:extLst>
          </p:cNvPr>
          <p:cNvSpPr txBox="1"/>
          <p:nvPr/>
        </p:nvSpPr>
        <p:spPr>
          <a:xfrm>
            <a:off x="4940808" y="5239512"/>
            <a:ext cx="7251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7 Guaranteed Ways to Fail with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0D587-6814-4785-B803-2731CDE5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things!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7E7A3-6B92-41CC-AFE7-9916103B44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Limits movement between teams</a:t>
            </a:r>
          </a:p>
          <a:p>
            <a:r>
              <a:rPr lang="en-US" dirty="0"/>
              <a:t>Makes support extremely difficult</a:t>
            </a:r>
          </a:p>
          <a:p>
            <a:r>
              <a:rPr lang="en-US" dirty="0" err="1"/>
              <a:t>Devops</a:t>
            </a:r>
            <a:r>
              <a:rPr lang="en-US" dirty="0"/>
              <a:t>?</a:t>
            </a:r>
          </a:p>
          <a:p>
            <a:r>
              <a:rPr lang="en-US" dirty="0"/>
              <a:t>Standards and best practices?</a:t>
            </a:r>
          </a:p>
          <a:p>
            <a:r>
              <a:rPr lang="en-US" dirty="0"/>
              <a:t>Expensive!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78546-FDAA-4C50-8B55-C46E12088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58" y="765620"/>
            <a:ext cx="56483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34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ADE9-1880-4724-99C2-9A63DBD1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single 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20F21-431D-47F3-AD9D-0D7839CFA2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single tech stack is ok!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39FC6A0-A9F2-4F28-B845-7E851F8C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87" y="1914526"/>
            <a:ext cx="3457758" cy="438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787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7B36-0E24-4DDA-BBE2-AD890523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Don’t expect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17D29-3EA7-4B02-A6B1-4FE81AD915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6830568" cy="3311189"/>
          </a:xfrm>
        </p:spPr>
        <p:txBody>
          <a:bodyPr/>
          <a:lstStyle/>
          <a:p>
            <a:pPr lvl="1"/>
            <a:r>
              <a:rPr lang="en-US" dirty="0"/>
              <a:t>Network calls unreliable</a:t>
            </a:r>
          </a:p>
          <a:p>
            <a:pPr lvl="1"/>
            <a:r>
              <a:rPr lang="en-US" dirty="0"/>
              <a:t>Fragile and unstable</a:t>
            </a:r>
          </a:p>
          <a:p>
            <a:pPr lvl="1"/>
            <a:r>
              <a:rPr lang="en-US" dirty="0"/>
              <a:t>Cascading failures</a:t>
            </a:r>
          </a:p>
        </p:txBody>
      </p:sp>
      <p:pic>
        <p:nvPicPr>
          <p:cNvPr id="4" name="Picture 3" descr="Image result for website down">
            <a:extLst>
              <a:ext uri="{FF2B5EF4-FFF2-40B4-BE49-F238E27FC236}">
                <a16:creationId xmlns:a16="http://schemas.microsoft.com/office/drawing/2014/main" id="{59EF8E24-B4C1-4D36-BE86-4459796A32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24" y="1939997"/>
            <a:ext cx="5943600" cy="3736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737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AA61-3B9F-443A-94E1-2B422BCF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Whack-a-mole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A7AD8-8BA8-45B0-94E7-E36EEDC7A9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 result for microservices failure">
            <a:extLst>
              <a:ext uri="{FF2B5EF4-FFF2-40B4-BE49-F238E27FC236}">
                <a16:creationId xmlns:a16="http://schemas.microsoft.com/office/drawing/2014/main" id="{529A5CE0-B2D8-461C-A034-6A65ABC64D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68" y="2063396"/>
            <a:ext cx="9604367" cy="341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Image result for whack a mole">
            <a:extLst>
              <a:ext uri="{FF2B5EF4-FFF2-40B4-BE49-F238E27FC236}">
                <a16:creationId xmlns:a16="http://schemas.microsoft.com/office/drawing/2014/main" id="{6E69BF95-B9F8-4E6E-B936-4FF3C1D5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312" y="3429000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9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92344-212E-4271-ADA7-D5C11AC2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for resiliency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8C6F-10E6-4FBF-88B6-54F836423F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Graceful degradation</a:t>
            </a:r>
          </a:p>
          <a:p>
            <a:r>
              <a:rPr lang="en-US" dirty="0"/>
              <a:t>Health checks</a:t>
            </a:r>
          </a:p>
          <a:p>
            <a:r>
              <a:rPr lang="en-US" dirty="0"/>
              <a:t>Retry commands</a:t>
            </a:r>
          </a:p>
          <a:p>
            <a:pPr lvl="1"/>
            <a:r>
              <a:rPr lang="en-US" dirty="0"/>
              <a:t>Idempotent</a:t>
            </a:r>
          </a:p>
          <a:p>
            <a:r>
              <a:rPr lang="en-US" dirty="0"/>
              <a:t>Circuit breakers</a:t>
            </a:r>
          </a:p>
          <a:p>
            <a:r>
              <a:rPr lang="en-US" dirty="0"/>
              <a:t>Test for 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8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A243-9AB3-4B53-B961-7B2C31D7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breakers</a:t>
            </a:r>
          </a:p>
        </p:txBody>
      </p:sp>
      <p:pic>
        <p:nvPicPr>
          <p:cNvPr id="4" name="Content Placeholder 3" descr="Microservices Circuit Breakers">
            <a:extLst>
              <a:ext uri="{FF2B5EF4-FFF2-40B4-BE49-F238E27FC236}">
                <a16:creationId xmlns:a16="http://schemas.microsoft.com/office/drawing/2014/main" id="{D885A72E-9604-4824-B138-9D5AB1E199E9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56" y="1837765"/>
            <a:ext cx="7725283" cy="3292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06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D2EA-767D-45A0-8757-CFA08F82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asynchronously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26FC6-17A1-45D4-9A89-DDF587C79C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Image result for microservices queue asynchronous processing">
            <a:extLst>
              <a:ext uri="{FF2B5EF4-FFF2-40B4-BE49-F238E27FC236}">
                <a16:creationId xmlns:a16="http://schemas.microsoft.com/office/drawing/2014/main" id="{2AC44799-B09D-4A07-8641-D6D04444A0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60" y="1843252"/>
            <a:ext cx="6678168" cy="375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9146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4594-5DC1-4913-B2B4-8F6B57EB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ignore change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C5794-6F6B-47ED-B513-9553116147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Contracts are not set in stone</a:t>
            </a:r>
          </a:p>
          <a:p>
            <a:r>
              <a:rPr lang="en-US" dirty="0"/>
              <a:t>My code works!</a:t>
            </a:r>
          </a:p>
          <a:p>
            <a:r>
              <a:rPr lang="en-US" dirty="0"/>
              <a:t>Figure it out after production</a:t>
            </a:r>
          </a:p>
        </p:txBody>
      </p:sp>
    </p:spTree>
    <p:extLst>
      <p:ext uri="{BB962C8B-B14F-4D97-AF65-F5344CB8AC3E}">
        <p14:creationId xmlns:p14="http://schemas.microsoft.com/office/powerpoint/2010/main" val="3551939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9B4C-45C7-466D-8A73-DBB6A2C7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E81A3-C3C4-4334-8ED9-EACDE21F6B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Make calls backwards compatible</a:t>
            </a:r>
          </a:p>
          <a:p>
            <a:r>
              <a:rPr lang="en-US" dirty="0"/>
              <a:t>Version endpoints</a:t>
            </a:r>
          </a:p>
          <a:p>
            <a:r>
              <a:rPr lang="en-US" dirty="0"/>
              <a:t>Hide changing at </a:t>
            </a:r>
            <a:r>
              <a:rPr lang="en-US" dirty="0" err="1"/>
              <a:t>api</a:t>
            </a:r>
            <a:r>
              <a:rPr lang="en-US" dirty="0"/>
              <a:t> gateway</a:t>
            </a:r>
          </a:p>
          <a:p>
            <a:r>
              <a:rPr lang="en-US" dirty="0"/>
              <a:t>Test changes and communication during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860238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0946-5181-47E8-A85B-756D71D3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Tightly couple microservices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A94A85-3A52-4D1B-A7E1-87E5CBABC4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Cross-service</a:t>
            </a:r>
            <a:br>
              <a:rPr lang="en-US" dirty="0"/>
            </a:br>
            <a:r>
              <a:rPr lang="en-US" dirty="0"/>
              <a:t>calls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5C170-3D19-465C-9963-09EBAA9F416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E2C50-FFA6-421D-8943-5A8F597F2C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663" y="2063396"/>
            <a:ext cx="7355221" cy="2517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87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5253-F522-4A2E-8A9D-BFCFD732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shared code – OMG!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43309-2034-4B75-9989-06BBD10D1F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Causes upgrade issues</a:t>
            </a:r>
          </a:p>
          <a:p>
            <a:r>
              <a:rPr lang="en-US" dirty="0"/>
              <a:t>Leverage </a:t>
            </a:r>
            <a:r>
              <a:rPr lang="en-US" dirty="0" err="1"/>
              <a:t>api</a:t>
            </a:r>
            <a:r>
              <a:rPr lang="en-US" dirty="0"/>
              <a:t> gateway for cross cutting concerns where possible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03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3B15-E189-4CAC-884E-D95DA5B2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share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CAAD2-1F79-4D07-9B5D-9A9FEF816C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Changing schema difficult</a:t>
            </a:r>
          </a:p>
          <a:p>
            <a:r>
              <a:rPr lang="en-US" dirty="0"/>
              <a:t>Coordination</a:t>
            </a:r>
          </a:p>
          <a:p>
            <a:r>
              <a:rPr lang="en-US" dirty="0"/>
              <a:t>Who is using what?</a:t>
            </a:r>
          </a:p>
          <a:p>
            <a:r>
              <a:rPr lang="en-US" dirty="0"/>
              <a:t>Deployment challenges</a:t>
            </a:r>
          </a:p>
        </p:txBody>
      </p:sp>
      <p:pic>
        <p:nvPicPr>
          <p:cNvPr id="4" name="Picture 3" descr="Shared database">
            <a:extLst>
              <a:ext uri="{FF2B5EF4-FFF2-40B4-BE49-F238E27FC236}">
                <a16:creationId xmlns:a16="http://schemas.microsoft.com/office/drawing/2014/main" id="{641631BB-97AA-49BC-BE24-2ECC71B9398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584" y="2200070"/>
            <a:ext cx="5943600" cy="3037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737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4F83-B42D-4F2B-83A3-2E9FF627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distributed monolith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C4EA-1CD7-47CE-AD1B-5ECCA6FF31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Physically distributed services </a:t>
            </a:r>
            <a:br>
              <a:rPr lang="en-US" dirty="0"/>
            </a:br>
            <a:r>
              <a:rPr lang="en-US" dirty="0"/>
              <a:t>that are inter-dependent</a:t>
            </a:r>
          </a:p>
          <a:p>
            <a:r>
              <a:rPr lang="en-US" dirty="0"/>
              <a:t>Cannot independently deploy</a:t>
            </a:r>
          </a:p>
          <a:p>
            <a:r>
              <a:rPr lang="en-US" dirty="0"/>
              <a:t>No encapsulation</a:t>
            </a:r>
          </a:p>
          <a:p>
            <a:r>
              <a:rPr lang="en-US" dirty="0"/>
              <a:t>Worst of both worlds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1971-CCD9-4F9A-BC48-7E8CCC3ED8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distributed monolith">
            <a:extLst>
              <a:ext uri="{FF2B5EF4-FFF2-40B4-BE49-F238E27FC236}">
                <a16:creationId xmlns:a16="http://schemas.microsoft.com/office/drawing/2014/main" id="{E7627344-C3A1-4EC5-B850-2E8F5EFD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70" y="1524961"/>
            <a:ext cx="6541687" cy="38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9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E60F-A9F4-485C-B610-F702AAB3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D4152-5FCF-47F9-8E55-2EEB3FE5A1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AB7035-D0B4-46C5-B88E-B18365DA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42" y="2057401"/>
            <a:ext cx="6468618" cy="400518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96881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EA3E45-E940-4E91-8570-DDBAEE39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9F421-D5FD-42B7-A819-643915E3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Microservices when not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Testing is for losers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don’t need </a:t>
            </a:r>
            <a:r>
              <a:rPr lang="en-US" dirty="0" err="1"/>
              <a:t>Devops</a:t>
            </a:r>
            <a:r>
              <a:rPr lang="en-US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Polyglot all the way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expect failures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Ignore change strategy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Tightly couple microservices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84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B1B7-7883-4D4D-9326-EF54D404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3E65-A389-4C3B-9B3F-5DB2C3223A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Image result for questions">
            <a:extLst>
              <a:ext uri="{FF2B5EF4-FFF2-40B4-BE49-F238E27FC236}">
                <a16:creationId xmlns:a16="http://schemas.microsoft.com/office/drawing/2014/main" id="{56594552-E667-4DE5-A564-1A73C4C50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76" y="683427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45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6A4B-949B-4332-A8C7-B64607CA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347D9-D095-44A5-8882-A7D7673AC7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42368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mike@redpillconsulting.io</a:t>
            </a:r>
          </a:p>
          <a:p>
            <a:r>
              <a:rPr lang="en-US" dirty="0"/>
              <a:t>https://www.linkedin.com/in/michaelacord/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Resources:</a:t>
            </a:r>
          </a:p>
          <a:p>
            <a:r>
              <a:rPr lang="en-US" dirty="0"/>
              <a:t>https://thenewstack.io/succeed-failure-microservices/</a:t>
            </a:r>
          </a:p>
          <a:p>
            <a:r>
              <a:rPr lang="en-US" dirty="0"/>
              <a:t>https://medium.com/@ygrenzinger/you-need-to-be-this-tall-to-go-from-monolith-to-microservices-part-1-be0835ff380b</a:t>
            </a:r>
          </a:p>
          <a:p>
            <a:r>
              <a:rPr lang="en-US" dirty="0"/>
              <a:t>https://www.youtube.com/watch?v=X0tjziAQfNQ</a:t>
            </a:r>
          </a:p>
          <a:p>
            <a:r>
              <a:rPr lang="en-US" dirty="0"/>
              <a:t>https://dzone.com/articles/getting-off-the-microservices-bandwagon</a:t>
            </a:r>
          </a:p>
          <a:p>
            <a:r>
              <a:rPr lang="en-US" dirty="0"/>
              <a:t>https://dzone.com/articles/top-5-microservices-architecture-and-design-best-p</a:t>
            </a:r>
          </a:p>
          <a:p>
            <a:r>
              <a:rPr lang="en-US" dirty="0"/>
              <a:t>https://www.thoughtworks.com/insights/blog/domain-driven-design-services-architecture</a:t>
            </a:r>
          </a:p>
          <a:p>
            <a:r>
              <a:rPr lang="en-US" dirty="0"/>
              <a:t>https://codingsans.com/blog/microservice-architecture-best-practices</a:t>
            </a:r>
          </a:p>
          <a:p>
            <a:r>
              <a:rPr lang="en-US" dirty="0"/>
              <a:t>https://www.marutitech.com/microservices-best-practices/</a:t>
            </a:r>
          </a:p>
          <a:p>
            <a:r>
              <a:rPr lang="en-US" dirty="0"/>
              <a:t>https://www.solutionsiq.com/resource/blog-post/microservices-done-right-avoid-the-antipatterns-part-1/</a:t>
            </a:r>
          </a:p>
        </p:txBody>
      </p:sp>
    </p:spTree>
    <p:extLst>
      <p:ext uri="{BB962C8B-B14F-4D97-AF65-F5344CB8AC3E}">
        <p14:creationId xmlns:p14="http://schemas.microsoft.com/office/powerpoint/2010/main" val="3365333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7636B-FB41-AE45-B915-F2BAFA9B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C6-C665-42A4-B791-C5D093AB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31B9B-FB67-4069-BC52-642DDB0558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Full-Stack developer</a:t>
            </a:r>
          </a:p>
          <a:p>
            <a:r>
              <a:rPr lang="en-US" dirty="0"/>
              <a:t>Over 15 years consulting</a:t>
            </a:r>
          </a:p>
          <a:p>
            <a:r>
              <a:rPr lang="en-US" dirty="0" err="1"/>
              <a:t>.Net</a:t>
            </a:r>
            <a:r>
              <a:rPr lang="en-US" dirty="0"/>
              <a:t>, </a:t>
            </a:r>
            <a:r>
              <a:rPr lang="en-US" dirty="0" err="1"/>
              <a:t>Javascript</a:t>
            </a:r>
            <a:r>
              <a:rPr lang="en-US" dirty="0"/>
              <a:t>, Angular, Node.js, cloud</a:t>
            </a:r>
          </a:p>
          <a:p>
            <a:r>
              <a:rPr lang="en-US" dirty="0"/>
              <a:t>Freelancing – Red Pill Consulting, LLC</a:t>
            </a:r>
          </a:p>
        </p:txBody>
      </p:sp>
    </p:spTree>
    <p:extLst>
      <p:ext uri="{BB962C8B-B14F-4D97-AF65-F5344CB8AC3E}">
        <p14:creationId xmlns:p14="http://schemas.microsoft.com/office/powerpoint/2010/main" val="349127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28FC-1D2E-4000-833D-E157723D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1A7EA-6456-4654-B49F-79B740E68B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“The microservice architecture enables the rapid, frequent and reliable delivery of large, complex applications. It also enables an organization to evolve its technology stack.”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EED59E-DAE2-4146-956A-F361858251A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 title">
            <a:extLst>
              <a:ext uri="{FF2B5EF4-FFF2-40B4-BE49-F238E27FC236}">
                <a16:creationId xmlns:a16="http://schemas.microsoft.com/office/drawing/2014/main" id="{85F343CF-E8A8-481D-822B-71C4558491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14" y="1712925"/>
            <a:ext cx="5759383" cy="374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08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D607-39B0-430C-80DD-36F9FD82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" y="764373"/>
            <a:ext cx="11405616" cy="1293028"/>
          </a:xfrm>
        </p:spPr>
        <p:txBody>
          <a:bodyPr>
            <a:normAutofit/>
          </a:bodyPr>
          <a:lstStyle/>
          <a:p>
            <a:r>
              <a:rPr lang="en-US" dirty="0"/>
              <a:t>1. use microservices when not needed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10AC4D-5C94-4D3F-BC00-1E99286DDE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have Microservices Envy, chose because it’s a “fashionable” architecture choice</a:t>
            </a:r>
            <a:br>
              <a:rPr lang="en-US" dirty="0"/>
            </a:br>
            <a:r>
              <a:rPr lang="en-US" dirty="0"/>
              <a:t> </a:t>
            </a:r>
            <a:r>
              <a:rPr lang="en-US" u="sng" dirty="0"/>
              <a:t>https://www.thoughtworks.com/radar/techniques/microservice-envy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63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212321-E885-4FB3-B7EA-0C7AA4D1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must be this tall to ride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9C4FEA-E844-4E7B-98F3-F3FB389D6A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Microservices add a lot of complexity As Martin Fowler, one of the most influential thinkers in modern software development, states, </a:t>
            </a:r>
            <a:r>
              <a:rPr lang="en-US" u="sng" dirty="0">
                <a:hlinkClick r:id="rId3"/>
              </a:rPr>
              <a:t>"...don't even consider microservices unless you have a system that's too complex to manage as a monolith..."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67E7FD-9E2D-42D0-A692-2D932084E56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E7F74-66CE-4ACE-970A-3E4E89EC7F1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14" y="1912732"/>
            <a:ext cx="5305995" cy="34618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9CFA-1C7E-4B31-8A8D-C2D4AB99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Complexity can slow productivity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40985A-7A20-4F42-B84B-7A263F321064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9" y="1993393"/>
            <a:ext cx="7296912" cy="4489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4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DE21-A4A8-40BB-B1B6-E51F223E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85E8-1E46-4F31-B76B-72E15C2CB4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Small team</a:t>
            </a:r>
          </a:p>
          <a:p>
            <a:r>
              <a:rPr lang="en-US" dirty="0"/>
              <a:t>Low release velocity </a:t>
            </a:r>
          </a:p>
          <a:p>
            <a:r>
              <a:rPr lang="en-US" dirty="0"/>
              <a:t>Low code churn – existing app just works</a:t>
            </a:r>
          </a:p>
          <a:p>
            <a:r>
              <a:rPr lang="en-US" dirty="0"/>
              <a:t>Culture or team is not ready</a:t>
            </a:r>
          </a:p>
        </p:txBody>
      </p:sp>
    </p:spTree>
    <p:extLst>
      <p:ext uri="{BB962C8B-B14F-4D97-AF65-F5344CB8AC3E}">
        <p14:creationId xmlns:p14="http://schemas.microsoft.com/office/powerpoint/2010/main" val="178303522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2559</TotalTime>
  <Words>1713</Words>
  <Application>Microsoft Office PowerPoint</Application>
  <PresentationFormat>Widescreen</PresentationFormat>
  <Paragraphs>242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Century Gothic</vt:lpstr>
      <vt:lpstr>Vapor Trail</vt:lpstr>
      <vt:lpstr>7 Guaranteed Ways to Fail with Microservices</vt:lpstr>
      <vt:lpstr>PowerPoint Presentation</vt:lpstr>
      <vt:lpstr>PowerPoint Presentation</vt:lpstr>
      <vt:lpstr>Myself</vt:lpstr>
      <vt:lpstr>Microservices?</vt:lpstr>
      <vt:lpstr>1. use microservices when not needed</vt:lpstr>
      <vt:lpstr>You must be this tall to ride</vt:lpstr>
      <vt:lpstr>Complexity can slow productivity</vt:lpstr>
      <vt:lpstr>When not needed?</vt:lpstr>
      <vt:lpstr>2. Testing is for losers</vt:lpstr>
      <vt:lpstr>PowerPoint Presentation</vt:lpstr>
      <vt:lpstr>testing</vt:lpstr>
      <vt:lpstr>Test in production</vt:lpstr>
      <vt:lpstr>3. We don’t need devops!</vt:lpstr>
      <vt:lpstr>Logging and tracing</vt:lpstr>
      <vt:lpstr>PowerPoint Presentation</vt:lpstr>
      <vt:lpstr>Automated deployments</vt:lpstr>
      <vt:lpstr>Configuration management</vt:lpstr>
      <vt:lpstr>4. Polyglot all the way</vt:lpstr>
      <vt:lpstr>All the things!</vt:lpstr>
      <vt:lpstr>Stick to single tech stack</vt:lpstr>
      <vt:lpstr>5. Don’t expect failures</vt:lpstr>
      <vt:lpstr>Whack-a-mole</vt:lpstr>
      <vt:lpstr>Build for resiliency</vt:lpstr>
      <vt:lpstr>Circuit breakers</vt:lpstr>
      <vt:lpstr>Process asynchronously</vt:lpstr>
      <vt:lpstr>6. ignore change strategy</vt:lpstr>
      <vt:lpstr>Change strategies</vt:lpstr>
      <vt:lpstr>7. Tightly couple microservices</vt:lpstr>
      <vt:lpstr>Limit shared code – OMG!</vt:lpstr>
      <vt:lpstr>Don’t share database</vt:lpstr>
      <vt:lpstr>Prevent distributed monolith</vt:lpstr>
      <vt:lpstr>Bounded context</vt:lpstr>
      <vt:lpstr>Review</vt:lpstr>
      <vt:lpstr>Questions?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Clark Sell</dc:creator>
  <cp:lastModifiedBy>Michael Acord</cp:lastModifiedBy>
  <cp:revision>40</cp:revision>
  <dcterms:created xsi:type="dcterms:W3CDTF">2015-08-03T18:37:21Z</dcterms:created>
  <dcterms:modified xsi:type="dcterms:W3CDTF">2019-08-07T16:59:12Z</dcterms:modified>
</cp:coreProperties>
</file>